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8" r:id="rId3"/>
    <p:sldId id="259" r:id="rId4"/>
    <p:sldId id="260" r:id="rId5"/>
    <p:sldId id="261" r:id="rId6"/>
    <p:sldId id="262" r:id="rId7"/>
    <p:sldId id="263" r:id="rId8"/>
    <p:sldId id="276" r:id="rId9"/>
    <p:sldId id="277" r:id="rId10"/>
    <p:sldId id="264" r:id="rId11"/>
    <p:sldId id="265" r:id="rId12"/>
    <p:sldId id="266" r:id="rId13"/>
    <p:sldId id="267" r:id="rId14"/>
    <p:sldId id="268" r:id="rId15"/>
    <p:sldId id="281" r:id="rId16"/>
    <p:sldId id="280" r:id="rId17"/>
    <p:sldId id="279" r:id="rId18"/>
    <p:sldId id="270" r:id="rId19"/>
    <p:sldId id="282" r:id="rId20"/>
    <p:sldId id="283" r:id="rId21"/>
    <p:sldId id="273" r:id="rId22"/>
    <p:sldId id="275" r:id="rId23"/>
    <p:sldId id="274"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81"/>
    <p:restoredTop sz="94660"/>
  </p:normalViewPr>
  <p:slideViewPr>
    <p:cSldViewPr snapToGrid="0" snapToObjects="1">
      <p:cViewPr varScale="1">
        <p:scale>
          <a:sx n="69" d="100"/>
          <a:sy n="69" d="100"/>
        </p:scale>
        <p:origin x="11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 </a:t>
            </a:r>
            <a:r>
              <a:rPr lang="en-US" sz="1600">
                <a:solidFill>
                  <a:schemeClr val="accent6">
                    <a:lumMod val="75000"/>
                  </a:schemeClr>
                </a:solidFill>
              </a:rPr>
              <a:t>LAC Donations - 2004-2019</a:t>
            </a:r>
          </a:p>
        </c:rich>
      </c:tx>
      <c:overlay val="0"/>
    </c:title>
    <c:autoTitleDeleted val="0"/>
    <c:plotArea>
      <c:layout/>
      <c:lineChart>
        <c:grouping val="standard"/>
        <c:varyColors val="0"/>
        <c:ser>
          <c:idx val="0"/>
          <c:order val="0"/>
          <c:spPr>
            <a:ln w="63500">
              <a:solidFill>
                <a:srgbClr val="003574"/>
              </a:solidFill>
            </a:ln>
          </c:spPr>
          <c:marker>
            <c:symbol val="none"/>
          </c:marker>
          <c:cat>
            <c:strRef>
              <c:f>'[LAC Donations 2004-2019.xlsx]LAC Donations'!$B$177:$P$177</c:f>
              <c:strCache>
                <c:ptCount val="15"/>
                <c:pt idx="0">
                  <c:v>04-05</c:v>
                </c:pt>
                <c:pt idx="1">
                  <c:v>05-06</c:v>
                </c:pt>
                <c:pt idx="2">
                  <c:v>06-07</c:v>
                </c:pt>
                <c:pt idx="3">
                  <c:v>07-08</c:v>
                </c:pt>
                <c:pt idx="4">
                  <c:v>08-09</c:v>
                </c:pt>
                <c:pt idx="5">
                  <c:v>09-10</c:v>
                </c:pt>
                <c:pt idx="6">
                  <c:v>10-11</c:v>
                </c:pt>
                <c:pt idx="7">
                  <c:v>11-12</c:v>
                </c:pt>
                <c:pt idx="8">
                  <c:v>12-13</c:v>
                </c:pt>
                <c:pt idx="9">
                  <c:v>13-14</c:v>
                </c:pt>
                <c:pt idx="10">
                  <c:v>14-15</c:v>
                </c:pt>
                <c:pt idx="11">
                  <c:v>15-16</c:v>
                </c:pt>
                <c:pt idx="12">
                  <c:v>16-17</c:v>
                </c:pt>
                <c:pt idx="13">
                  <c:v>17-18</c:v>
                </c:pt>
                <c:pt idx="14">
                  <c:v>18-19</c:v>
                </c:pt>
              </c:strCache>
            </c:strRef>
          </c:cat>
          <c:val>
            <c:numRef>
              <c:f>'[LAC Donations 2004-2019.xlsx]LAC Donations'!$B$178:$P$178</c:f>
              <c:numCache>
                <c:formatCode>"$"#,##0</c:formatCode>
                <c:ptCount val="15"/>
                <c:pt idx="0">
                  <c:v>1350</c:v>
                </c:pt>
                <c:pt idx="1">
                  <c:v>2850</c:v>
                </c:pt>
                <c:pt idx="2">
                  <c:v>1068</c:v>
                </c:pt>
                <c:pt idx="3">
                  <c:v>750</c:v>
                </c:pt>
                <c:pt idx="4">
                  <c:v>6250</c:v>
                </c:pt>
                <c:pt idx="5">
                  <c:v>3700</c:v>
                </c:pt>
                <c:pt idx="6">
                  <c:v>9650</c:v>
                </c:pt>
                <c:pt idx="7">
                  <c:v>1050</c:v>
                </c:pt>
                <c:pt idx="8">
                  <c:v>650</c:v>
                </c:pt>
                <c:pt idx="9">
                  <c:v>500</c:v>
                </c:pt>
                <c:pt idx="10">
                  <c:v>700</c:v>
                </c:pt>
                <c:pt idx="11">
                  <c:v>1370</c:v>
                </c:pt>
                <c:pt idx="12">
                  <c:v>3550</c:v>
                </c:pt>
                <c:pt idx="13">
                  <c:v>2300</c:v>
                </c:pt>
                <c:pt idx="14">
                  <c:v>4600</c:v>
                </c:pt>
              </c:numCache>
            </c:numRef>
          </c:val>
          <c:smooth val="0"/>
          <c:extLst>
            <c:ext xmlns:c16="http://schemas.microsoft.com/office/drawing/2014/chart" uri="{C3380CC4-5D6E-409C-BE32-E72D297353CC}">
              <c16:uniqueId val="{00000000-1656-446D-9CF5-5067A3247804}"/>
            </c:ext>
          </c:extLst>
        </c:ser>
        <c:dLbls>
          <c:showLegendKey val="0"/>
          <c:showVal val="0"/>
          <c:showCatName val="0"/>
          <c:showSerName val="0"/>
          <c:showPercent val="0"/>
          <c:showBubbleSize val="0"/>
        </c:dLbls>
        <c:smooth val="0"/>
        <c:axId val="558924200"/>
        <c:axId val="558923024"/>
      </c:lineChart>
      <c:catAx>
        <c:axId val="558924200"/>
        <c:scaling>
          <c:orientation val="minMax"/>
        </c:scaling>
        <c:delete val="0"/>
        <c:axPos val="b"/>
        <c:numFmt formatCode="General" sourceLinked="0"/>
        <c:majorTickMark val="out"/>
        <c:minorTickMark val="none"/>
        <c:tickLblPos val="nextTo"/>
        <c:txPr>
          <a:bodyPr/>
          <a:lstStyle/>
          <a:p>
            <a:pPr>
              <a:defRPr baseline="0">
                <a:solidFill>
                  <a:schemeClr val="accent6">
                    <a:lumMod val="50000"/>
                  </a:schemeClr>
                </a:solidFill>
              </a:defRPr>
            </a:pPr>
            <a:endParaRPr lang="en-US"/>
          </a:p>
        </c:txPr>
        <c:crossAx val="558923024"/>
        <c:crosses val="autoZero"/>
        <c:auto val="1"/>
        <c:lblAlgn val="ctr"/>
        <c:lblOffset val="100"/>
        <c:noMultiLvlLbl val="0"/>
      </c:catAx>
      <c:valAx>
        <c:axId val="558923024"/>
        <c:scaling>
          <c:orientation val="minMax"/>
          <c:max val="10000"/>
        </c:scaling>
        <c:delete val="0"/>
        <c:axPos val="l"/>
        <c:majorGridlines>
          <c:spPr>
            <a:ln>
              <a:noFill/>
            </a:ln>
          </c:spPr>
        </c:majorGridlines>
        <c:numFmt formatCode="&quot;$&quot;#,##0" sourceLinked="1"/>
        <c:majorTickMark val="out"/>
        <c:minorTickMark val="none"/>
        <c:tickLblPos val="nextTo"/>
        <c:txPr>
          <a:bodyPr/>
          <a:lstStyle/>
          <a:p>
            <a:pPr>
              <a:defRPr baseline="0">
                <a:solidFill>
                  <a:schemeClr val="accent6">
                    <a:lumMod val="50000"/>
                  </a:schemeClr>
                </a:solidFill>
              </a:defRPr>
            </a:pPr>
            <a:endParaRPr lang="en-US"/>
          </a:p>
        </c:txPr>
        <c:crossAx val="558924200"/>
        <c:crosses val="autoZero"/>
        <c:crossBetween val="between"/>
      </c:valAx>
    </c:plotArea>
    <c:plotVisOnly val="1"/>
    <c:dispBlanksAs val="gap"/>
    <c:showDLblsOverMax val="0"/>
  </c:chart>
  <c:txPr>
    <a:bodyPr/>
    <a:lstStyle/>
    <a:p>
      <a:pPr>
        <a:defRPr b="1" i="0" baseline="0"/>
      </a:pPr>
      <a:endParaRPr lang="en-US"/>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36530A-B92A-074C-AD6B-F4F96571A7B3}"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3700777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36530A-B92A-074C-AD6B-F4F96571A7B3}"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1594282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36530A-B92A-074C-AD6B-F4F96571A7B3}"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4029375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7321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655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36530A-B92A-074C-AD6B-F4F96571A7B3}"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2944242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36530A-B92A-074C-AD6B-F4F96571A7B3}"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239369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36530A-B92A-074C-AD6B-F4F96571A7B3}"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1407868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36530A-B92A-074C-AD6B-F4F96571A7B3}" type="datetimeFigureOut">
              <a:rPr lang="en-US" smtClean="0"/>
              <a:t>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849403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36530A-B92A-074C-AD6B-F4F96571A7B3}" type="datetimeFigureOut">
              <a:rPr lang="en-US" smtClean="0"/>
              <a:t>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2106937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36530A-B92A-074C-AD6B-F4F96571A7B3}" type="datetimeFigureOut">
              <a:rPr lang="en-US" smtClean="0"/>
              <a:t>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229457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836530A-B92A-074C-AD6B-F4F96571A7B3}"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41902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836530A-B92A-074C-AD6B-F4F96571A7B3}"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E396BF-D8F7-114F-A41E-8C90A7DCDE4D}" type="slidenum">
              <a:rPr lang="en-US" smtClean="0"/>
              <a:t>‹#›</a:t>
            </a:fld>
            <a:endParaRPr lang="en-US"/>
          </a:p>
        </p:txBody>
      </p:sp>
    </p:spTree>
    <p:extLst>
      <p:ext uri="{BB962C8B-B14F-4D97-AF65-F5344CB8AC3E}">
        <p14:creationId xmlns:p14="http://schemas.microsoft.com/office/powerpoint/2010/main" val="2894524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13A509E-BAEF-E842-A546-F41BA4316F19}"/>
              </a:ext>
            </a:extLst>
          </p:cNvPr>
          <p:cNvPicPr>
            <a:picLocks noChangeAspect="1"/>
          </p:cNvPicPr>
          <p:nvPr userDrawn="1"/>
        </p:nvPicPr>
        <p:blipFill>
          <a:blip r:embed="rId15"/>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6530A-B92A-074C-AD6B-F4F96571A7B3}" type="datetimeFigureOut">
              <a:rPr lang="en-US" smtClean="0"/>
              <a:t>12/2/2019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396BF-D8F7-114F-A41E-8C90A7DCDE4D}" type="slidenum">
              <a:rPr lang="en-US" smtClean="0"/>
              <a:t>‹#›</a:t>
            </a:fld>
            <a:endParaRPr lang="en-US"/>
          </a:p>
        </p:txBody>
      </p:sp>
    </p:spTree>
    <p:extLst>
      <p:ext uri="{BB962C8B-B14F-4D97-AF65-F5344CB8AC3E}">
        <p14:creationId xmlns:p14="http://schemas.microsoft.com/office/powerpoint/2010/main" val="3411930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image" Target="../media/image6.jpg"/><Relationship Id="rId1" Type="http://schemas.openxmlformats.org/officeDocument/2006/relationships/slideLayout" Target="../slideLayouts/slideLayout1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tif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s://ambulance.qld.gov.au/KJM.html" TargetMode="External"/><Relationship Id="rId2" Type="http://schemas.openxmlformats.org/officeDocument/2006/relationships/hyperlink" Target="mailto:KJMFoundation@ambulance.qld.gov.au" TargetMode="Externa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180A8B-C16C-2E48-9B31-2E07669FF999}"/>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83602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a:solidFill>
                  <a:srgbClr val="003574"/>
                </a:solidFill>
                <a:latin typeface="Verdana" panose="020B0604030504040204" pitchFamily="34" charset="0"/>
                <a:ea typeface="Verdana" panose="020B0604030504040204" pitchFamily="34" charset="0"/>
                <a:cs typeface="Verdana" panose="020B0604030504040204" pitchFamily="34" charset="0"/>
              </a:rPr>
              <a:t>Paramedics in action</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0B2CC701-EF69-45E4-9AAB-C16AF0FCD3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41" y="4820276"/>
            <a:ext cx="3131820" cy="2087880"/>
          </a:xfrm>
          <a:prstGeom prst="rect">
            <a:avLst/>
          </a:prstGeom>
        </p:spPr>
      </p:pic>
      <p:pic>
        <p:nvPicPr>
          <p:cNvPr id="12" name="Picture 11" descr="A person riding a bike down a dirt road&#10;&#10;Description generated with high confidence">
            <a:extLst>
              <a:ext uri="{FF2B5EF4-FFF2-40B4-BE49-F238E27FC236}">
                <a16:creationId xmlns:a16="http://schemas.microsoft.com/office/drawing/2014/main" id="{254C0139-2E79-4A1B-95AC-28207F1CD7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5868" y="2001421"/>
            <a:ext cx="2285999" cy="3428999"/>
          </a:xfrm>
          <a:prstGeom prst="rect">
            <a:avLst/>
          </a:prstGeom>
        </p:spPr>
      </p:pic>
      <p:pic>
        <p:nvPicPr>
          <p:cNvPr id="18" name="Picture 17">
            <a:extLst>
              <a:ext uri="{FF2B5EF4-FFF2-40B4-BE49-F238E27FC236}">
                <a16:creationId xmlns:a16="http://schemas.microsoft.com/office/drawing/2014/main" id="{C93378C8-31B2-4BE1-BAD9-199242F062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0010" y="4572587"/>
            <a:ext cx="4156122" cy="2770748"/>
          </a:xfrm>
          <a:prstGeom prst="rect">
            <a:avLst/>
          </a:prstGeom>
        </p:spPr>
      </p:pic>
      <p:pic>
        <p:nvPicPr>
          <p:cNvPr id="20" name="Picture 19" descr="A picture containing sky, person, outdoor, tree&#10;&#10;Description generated with very high confidence">
            <a:extLst>
              <a:ext uri="{FF2B5EF4-FFF2-40B4-BE49-F238E27FC236}">
                <a16:creationId xmlns:a16="http://schemas.microsoft.com/office/drawing/2014/main" id="{5ACDCD1F-9112-4CCE-8A24-BA5EC74E06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9944" y="2484121"/>
            <a:ext cx="3321732" cy="2214488"/>
          </a:xfrm>
          <a:prstGeom prst="rect">
            <a:avLst/>
          </a:prstGeom>
        </p:spPr>
      </p:pic>
      <p:pic>
        <p:nvPicPr>
          <p:cNvPr id="14" name="Picture 13" descr="A group of people riding on the back of a truck&#10;&#10;Description generated with very high confidence">
            <a:extLst>
              <a:ext uri="{FF2B5EF4-FFF2-40B4-BE49-F238E27FC236}">
                <a16:creationId xmlns:a16="http://schemas.microsoft.com/office/drawing/2014/main" id="{16F6BE3C-350B-40B2-8809-2135BD627B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39914" y="3902054"/>
            <a:ext cx="2180492" cy="3270738"/>
          </a:xfrm>
          <a:prstGeom prst="rect">
            <a:avLst/>
          </a:prstGeom>
        </p:spPr>
      </p:pic>
      <p:pic>
        <p:nvPicPr>
          <p:cNvPr id="16" name="Picture 15" descr="A person sitting in a field&#10;&#10;Description generated with high confidence">
            <a:extLst>
              <a:ext uri="{FF2B5EF4-FFF2-40B4-BE49-F238E27FC236}">
                <a16:creationId xmlns:a16="http://schemas.microsoft.com/office/drawing/2014/main" id="{E1664006-790F-4406-A59F-8AD22939F0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941" y="2484121"/>
            <a:ext cx="3695401" cy="2463601"/>
          </a:xfrm>
          <a:prstGeom prst="rect">
            <a:avLst/>
          </a:prstGeom>
        </p:spPr>
      </p:pic>
    </p:spTree>
    <p:extLst>
      <p:ext uri="{BB962C8B-B14F-4D97-AF65-F5344CB8AC3E}">
        <p14:creationId xmlns:p14="http://schemas.microsoft.com/office/powerpoint/2010/main" val="1300038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dirty="0">
                <a:solidFill>
                  <a:srgbClr val="003574"/>
                </a:solidFill>
                <a:latin typeface="Verdana" panose="020B0604030504040204" pitchFamily="34" charset="0"/>
                <a:ea typeface="Verdana" panose="020B0604030504040204" pitchFamily="34" charset="0"/>
                <a:cs typeface="Verdana" panose="020B0604030504040204" pitchFamily="34" charset="0"/>
              </a:rPr>
              <a:t>What recipients do with their grants</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FDF978E2-AC54-42B8-B63D-723704B96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8844" y="2438399"/>
            <a:ext cx="2959449" cy="4439173"/>
          </a:xfrm>
          <a:prstGeom prst="rect">
            <a:avLst/>
          </a:prstGeom>
        </p:spPr>
      </p:pic>
      <p:pic>
        <p:nvPicPr>
          <p:cNvPr id="8" name="Picture 7">
            <a:extLst>
              <a:ext uri="{FF2B5EF4-FFF2-40B4-BE49-F238E27FC236}">
                <a16:creationId xmlns:a16="http://schemas.microsoft.com/office/drawing/2014/main" id="{BE9BB43D-7193-414A-BE68-21DEDA20FB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234" y="4244110"/>
            <a:ext cx="3920835" cy="2613890"/>
          </a:xfrm>
          <a:prstGeom prst="rect">
            <a:avLst/>
          </a:prstGeom>
        </p:spPr>
      </p:pic>
      <p:pic>
        <p:nvPicPr>
          <p:cNvPr id="6" name="Picture 5">
            <a:extLst>
              <a:ext uri="{FF2B5EF4-FFF2-40B4-BE49-F238E27FC236}">
                <a16:creationId xmlns:a16="http://schemas.microsoft.com/office/drawing/2014/main" id="{EB1DB586-6BF8-4489-BFC6-EE02D7B071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98133"/>
            <a:ext cx="3891476" cy="2594317"/>
          </a:xfrm>
          <a:prstGeom prst="rect">
            <a:avLst/>
          </a:prstGeom>
        </p:spPr>
      </p:pic>
    </p:spTree>
    <p:extLst>
      <p:ext uri="{BB962C8B-B14F-4D97-AF65-F5344CB8AC3E}">
        <p14:creationId xmlns:p14="http://schemas.microsoft.com/office/powerpoint/2010/main" val="2315772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dirty="0">
                <a:solidFill>
                  <a:srgbClr val="003574"/>
                </a:solidFill>
                <a:latin typeface="Verdana" panose="020B0604030504040204" pitchFamily="34" charset="0"/>
                <a:ea typeface="Verdana" panose="020B0604030504040204" pitchFamily="34" charset="0"/>
                <a:cs typeface="Verdana" panose="020B0604030504040204" pitchFamily="34" charset="0"/>
              </a:rPr>
              <a:t>What recipients do with their grants</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371600" y="2679207"/>
            <a:ext cx="7421418" cy="3722254"/>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Clinical / Operational study projects </a:t>
            </a:r>
          </a:p>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Professional Development Opportunities</a:t>
            </a:r>
          </a:p>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Attending educational events – Study Tours – Clinical / Operational Conference options</a:t>
            </a:r>
          </a:p>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Short term qualification or workshop opportunities</a:t>
            </a:r>
          </a:p>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Exploring improved Operational procedures</a:t>
            </a:r>
          </a:p>
          <a:p>
            <a:pPr marL="285750" indent="-285750">
              <a:lnSpc>
                <a:spcPct val="110000"/>
              </a:lnSpc>
              <a:spcAft>
                <a:spcPts val="600"/>
              </a:spcAft>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Improving clinical protocols or practices</a:t>
            </a:r>
          </a:p>
        </p:txBody>
      </p:sp>
    </p:spTree>
    <p:extLst>
      <p:ext uri="{BB962C8B-B14F-4D97-AF65-F5344CB8AC3E}">
        <p14:creationId xmlns:p14="http://schemas.microsoft.com/office/powerpoint/2010/main" val="3916981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248288"/>
            <a:ext cx="7581199" cy="42841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Patron’s research grant sponsor</a:t>
            </a:r>
            <a:endParaRPr lang="en-AU" sz="24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513114" y="5279569"/>
            <a:ext cx="7279904" cy="14804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AU" sz="2200" b="1" dirty="0">
                <a:solidFill>
                  <a:srgbClr val="003574"/>
                </a:solidFill>
                <a:latin typeface="Verdana" panose="020B0604030504040204" pitchFamily="34" charset="0"/>
                <a:ea typeface="Verdana" panose="020B0604030504040204" pitchFamily="34" charset="0"/>
                <a:cs typeface="Verdana" panose="020B0604030504040204" pitchFamily="34" charset="0"/>
              </a:rPr>
              <a:t>Stryker Australia</a:t>
            </a:r>
          </a:p>
          <a:p>
            <a:pPr>
              <a:lnSpc>
                <a:spcPct val="100000"/>
              </a:lnSpc>
              <a:spcBef>
                <a:spcPts val="0"/>
              </a:spcBef>
            </a:pPr>
            <a:endParaRPr lang="en-AU" sz="16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pP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KJ McPherson Education &amp; Research Foundation &amp; Queensland Ambulance Service</a:t>
            </a:r>
          </a:p>
        </p:txBody>
      </p:sp>
      <p:pic>
        <p:nvPicPr>
          <p:cNvPr id="9" name="Picture 8">
            <a:extLst>
              <a:ext uri="{FF2B5EF4-FFF2-40B4-BE49-F238E27FC236}">
                <a16:creationId xmlns:a16="http://schemas.microsoft.com/office/drawing/2014/main" id="{8B779D58-9331-304E-8EFE-430722F97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3114" y="3003272"/>
            <a:ext cx="7261052" cy="1949727"/>
          </a:xfrm>
          <a:prstGeom prst="rect">
            <a:avLst/>
          </a:prstGeom>
        </p:spPr>
      </p:pic>
    </p:spTree>
    <p:extLst>
      <p:ext uri="{BB962C8B-B14F-4D97-AF65-F5344CB8AC3E}">
        <p14:creationId xmlns:p14="http://schemas.microsoft.com/office/powerpoint/2010/main" val="528518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err="1">
                <a:solidFill>
                  <a:srgbClr val="003574"/>
                </a:solidFill>
                <a:latin typeface="Verdana" panose="020B0604030504040204" pitchFamily="34" charset="0"/>
                <a:ea typeface="Verdana" panose="020B0604030504040204" pitchFamily="34" charset="0"/>
                <a:cs typeface="Verdana" panose="020B0604030504040204" pitchFamily="34" charset="0"/>
              </a:rPr>
              <a:t>Dr</a:t>
            </a: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 Peter Stephenson </a:t>
            </a:r>
            <a:b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Overseas Study Grant Donor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5370630" y="5683509"/>
            <a:ext cx="3773370" cy="1099456"/>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sp>
        <p:nvSpPr>
          <p:cNvPr id="5" name="Rectangle 7">
            <a:extLst>
              <a:ext uri="{FF2B5EF4-FFF2-40B4-BE49-F238E27FC236}">
                <a16:creationId xmlns:a16="http://schemas.microsoft.com/office/drawing/2014/main" id="{544F84A6-E470-4F4D-8B81-E94D87E4F889}"/>
              </a:ext>
            </a:extLst>
          </p:cNvPr>
          <p:cNvSpPr txBox="1">
            <a:spLocks noChangeArrowheads="1"/>
          </p:cNvSpPr>
          <p:nvPr/>
        </p:nvSpPr>
        <p:spPr>
          <a:xfrm>
            <a:off x="5370630" y="3679372"/>
            <a:ext cx="3514298" cy="1067460"/>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b="1" dirty="0" err="1">
                <a:solidFill>
                  <a:srgbClr val="003574"/>
                </a:solidFill>
                <a:latin typeface="Verdana" panose="020B0604030504040204" pitchFamily="34" charset="0"/>
                <a:ea typeface="Verdana" panose="020B0604030504040204" pitchFamily="34" charset="0"/>
                <a:cs typeface="Verdana" panose="020B0604030504040204" pitchFamily="34" charset="0"/>
              </a:rPr>
              <a:t>Dr</a:t>
            </a:r>
            <a:r>
              <a:rPr lang="en-US" sz="2200" b="1" dirty="0">
                <a:solidFill>
                  <a:srgbClr val="003574"/>
                </a:solidFill>
                <a:latin typeface="Verdana" panose="020B0604030504040204" pitchFamily="34" charset="0"/>
                <a:ea typeface="Verdana" panose="020B0604030504040204" pitchFamily="34" charset="0"/>
                <a:cs typeface="Verdana" panose="020B0604030504040204" pitchFamily="34" charset="0"/>
              </a:rPr>
              <a:t> Peter Stephenson</a:t>
            </a:r>
          </a:p>
        </p:txBody>
      </p:sp>
      <p:pic>
        <p:nvPicPr>
          <p:cNvPr id="9" name="Picture 8">
            <a:extLst>
              <a:ext uri="{FF2B5EF4-FFF2-40B4-BE49-F238E27FC236}">
                <a16:creationId xmlns:a16="http://schemas.microsoft.com/office/drawing/2014/main" id="{9D1E70FD-F58D-4A9D-93FC-AE0F81D257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4931" y="3429000"/>
            <a:ext cx="3673090" cy="2950809"/>
          </a:xfrm>
          <a:prstGeom prst="rect">
            <a:avLst/>
          </a:prstGeom>
        </p:spPr>
      </p:pic>
    </p:spTree>
    <p:extLst>
      <p:ext uri="{BB962C8B-B14F-4D97-AF65-F5344CB8AC3E}">
        <p14:creationId xmlns:p14="http://schemas.microsoft.com/office/powerpoint/2010/main" val="3765771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Bundaberg LAC State Operations </a:t>
            </a:r>
            <a:b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Grant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5370630" y="5681176"/>
            <a:ext cx="3773370" cy="91506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sp>
        <p:nvSpPr>
          <p:cNvPr id="5" name="Rectangle 7">
            <a:extLst>
              <a:ext uri="{FF2B5EF4-FFF2-40B4-BE49-F238E27FC236}">
                <a16:creationId xmlns:a16="http://schemas.microsoft.com/office/drawing/2014/main" id="{544F84A6-E470-4F4D-8B81-E94D87E4F889}"/>
              </a:ext>
            </a:extLst>
          </p:cNvPr>
          <p:cNvSpPr txBox="1">
            <a:spLocks noChangeArrowheads="1"/>
          </p:cNvSpPr>
          <p:nvPr/>
        </p:nvSpPr>
        <p:spPr>
          <a:xfrm>
            <a:off x="5370630" y="3679372"/>
            <a:ext cx="3514298" cy="1067460"/>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b="1" dirty="0">
                <a:solidFill>
                  <a:srgbClr val="003574"/>
                </a:solidFill>
                <a:latin typeface="Verdana" panose="020B0604030504040204" pitchFamily="34" charset="0"/>
                <a:ea typeface="Verdana" panose="020B0604030504040204" pitchFamily="34" charset="0"/>
                <a:cs typeface="Verdana" panose="020B0604030504040204" pitchFamily="34" charset="0"/>
              </a:rPr>
              <a:t>Bundaberg LAC</a:t>
            </a:r>
          </a:p>
        </p:txBody>
      </p:sp>
      <p:pic>
        <p:nvPicPr>
          <p:cNvPr id="6" name="Picture 5" descr="A picture containing object&#10;&#10;Description generated with high confidence">
            <a:extLst>
              <a:ext uri="{FF2B5EF4-FFF2-40B4-BE49-F238E27FC236}">
                <a16:creationId xmlns:a16="http://schemas.microsoft.com/office/drawing/2014/main" id="{302176BD-BC2E-4373-8005-0C04E27DBAD3}"/>
              </a:ext>
            </a:extLst>
          </p:cNvPr>
          <p:cNvPicPr>
            <a:picLocks noChangeAspect="1"/>
          </p:cNvPicPr>
          <p:nvPr/>
        </p:nvPicPr>
        <p:blipFill>
          <a:blip r:embed="rId2"/>
          <a:stretch>
            <a:fillRect/>
          </a:stretch>
        </p:blipFill>
        <p:spPr>
          <a:xfrm>
            <a:off x="1387309" y="3175392"/>
            <a:ext cx="3514297" cy="2916390"/>
          </a:xfrm>
          <a:prstGeom prst="rect">
            <a:avLst/>
          </a:prstGeom>
        </p:spPr>
      </p:pic>
    </p:spTree>
    <p:extLst>
      <p:ext uri="{BB962C8B-B14F-4D97-AF65-F5344CB8AC3E}">
        <p14:creationId xmlns:p14="http://schemas.microsoft.com/office/powerpoint/2010/main" val="1546899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KJM Overseas Study Grant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5370630" y="5681176"/>
            <a:ext cx="3773370" cy="91506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sp>
        <p:nvSpPr>
          <p:cNvPr id="5" name="Rectangle 7">
            <a:extLst>
              <a:ext uri="{FF2B5EF4-FFF2-40B4-BE49-F238E27FC236}">
                <a16:creationId xmlns:a16="http://schemas.microsoft.com/office/drawing/2014/main" id="{544F84A6-E470-4F4D-8B81-E94D87E4F889}"/>
              </a:ext>
            </a:extLst>
          </p:cNvPr>
          <p:cNvSpPr txBox="1">
            <a:spLocks noChangeArrowheads="1"/>
          </p:cNvSpPr>
          <p:nvPr/>
        </p:nvSpPr>
        <p:spPr>
          <a:xfrm>
            <a:off x="5370630" y="3679372"/>
            <a:ext cx="3514298" cy="1067460"/>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b="1" dirty="0">
                <a:solidFill>
                  <a:srgbClr val="003574"/>
                </a:solidFill>
                <a:latin typeface="Verdana" panose="020B0604030504040204" pitchFamily="34" charset="0"/>
                <a:ea typeface="Verdana" panose="020B0604030504040204" pitchFamily="34" charset="0"/>
                <a:cs typeface="Verdana" panose="020B0604030504040204" pitchFamily="34" charset="0"/>
              </a:rPr>
              <a:t>KJM Foundation</a:t>
            </a:r>
          </a:p>
        </p:txBody>
      </p:sp>
      <p:pic>
        <p:nvPicPr>
          <p:cNvPr id="7" name="Picture 6" descr="A close up of a logo&#10;&#10;Description generated with very high confidence">
            <a:extLst>
              <a:ext uri="{FF2B5EF4-FFF2-40B4-BE49-F238E27FC236}">
                <a16:creationId xmlns:a16="http://schemas.microsoft.com/office/drawing/2014/main" id="{3BE9571E-4EB1-4CAF-AA37-F568CE8E3EF7}"/>
              </a:ext>
            </a:extLst>
          </p:cNvPr>
          <p:cNvPicPr>
            <a:picLocks noChangeAspect="1"/>
          </p:cNvPicPr>
          <p:nvPr/>
        </p:nvPicPr>
        <p:blipFill>
          <a:blip r:embed="rId2"/>
          <a:stretch>
            <a:fillRect/>
          </a:stretch>
        </p:blipFill>
        <p:spPr>
          <a:xfrm>
            <a:off x="1387310" y="2841171"/>
            <a:ext cx="2530059" cy="2901948"/>
          </a:xfrm>
          <a:prstGeom prst="rect">
            <a:avLst/>
          </a:prstGeom>
        </p:spPr>
      </p:pic>
    </p:spTree>
    <p:extLst>
      <p:ext uri="{BB962C8B-B14F-4D97-AF65-F5344CB8AC3E}">
        <p14:creationId xmlns:p14="http://schemas.microsoft.com/office/powerpoint/2010/main" val="2581718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QAS Research &amp; Development Grant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5370630" y="5681176"/>
            <a:ext cx="3773370" cy="91506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pic>
        <p:nvPicPr>
          <p:cNvPr id="6" name="Picture 5" descr="A close up of a piece of paper&#10;&#10;Description generated with high confidence">
            <a:extLst>
              <a:ext uri="{FF2B5EF4-FFF2-40B4-BE49-F238E27FC236}">
                <a16:creationId xmlns:a16="http://schemas.microsoft.com/office/drawing/2014/main" id="{6CA94BB2-2FAA-4A6A-B570-ED23D8F8372F}"/>
              </a:ext>
            </a:extLst>
          </p:cNvPr>
          <p:cNvPicPr>
            <a:picLocks noChangeAspect="1"/>
          </p:cNvPicPr>
          <p:nvPr/>
        </p:nvPicPr>
        <p:blipFill>
          <a:blip r:embed="rId2"/>
          <a:stretch>
            <a:fillRect/>
          </a:stretch>
        </p:blipFill>
        <p:spPr>
          <a:xfrm>
            <a:off x="1383094" y="2841171"/>
            <a:ext cx="7085045" cy="2900264"/>
          </a:xfrm>
          <a:prstGeom prst="rect">
            <a:avLst/>
          </a:prstGeom>
        </p:spPr>
      </p:pic>
    </p:spTree>
    <p:extLst>
      <p:ext uri="{BB962C8B-B14F-4D97-AF65-F5344CB8AC3E}">
        <p14:creationId xmlns:p14="http://schemas.microsoft.com/office/powerpoint/2010/main" val="3202543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45524"/>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United Voice Graduate of the Year</a:t>
            </a:r>
            <a:b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Grant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a:extLst>
              <a:ext uri="{FF2B5EF4-FFF2-40B4-BE49-F238E27FC236}">
                <a16:creationId xmlns:a16="http://schemas.microsoft.com/office/drawing/2014/main" id="{CE0001C4-F33A-764F-A7A3-2362DF94B50D}"/>
              </a:ext>
            </a:extLst>
          </p:cNvPr>
          <p:cNvSpPr/>
          <p:nvPr/>
        </p:nvSpPr>
        <p:spPr>
          <a:xfrm>
            <a:off x="1513114" y="3058886"/>
            <a:ext cx="3755572" cy="30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2002081-586B-284F-97C1-AF4FA999DA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303" y="3352800"/>
            <a:ext cx="3497610" cy="2605669"/>
          </a:xfrm>
          <a:prstGeom prst="rect">
            <a:avLst/>
          </a:prstGeom>
        </p:spPr>
      </p:pic>
      <p:sp>
        <p:nvSpPr>
          <p:cNvPr id="10" name="Rectangle 7">
            <a:extLst>
              <a:ext uri="{FF2B5EF4-FFF2-40B4-BE49-F238E27FC236}">
                <a16:creationId xmlns:a16="http://schemas.microsoft.com/office/drawing/2014/main" id="{0A282200-E496-5044-B31D-7E2338B53813}"/>
              </a:ext>
            </a:extLst>
          </p:cNvPr>
          <p:cNvSpPr txBox="1">
            <a:spLocks noChangeArrowheads="1"/>
          </p:cNvSpPr>
          <p:nvPr/>
        </p:nvSpPr>
        <p:spPr>
          <a:xfrm>
            <a:off x="5370629" y="3286825"/>
            <a:ext cx="3755571" cy="141580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b="1" dirty="0">
                <a:solidFill>
                  <a:srgbClr val="003574"/>
                </a:solidFill>
                <a:latin typeface="Verdana" panose="020B0604030504040204" pitchFamily="34" charset="0"/>
                <a:ea typeface="Verdana" panose="020B0604030504040204" pitchFamily="34" charset="0"/>
                <a:cs typeface="Verdana" panose="020B0604030504040204" pitchFamily="34" charset="0"/>
              </a:rPr>
              <a:t>United Voice is a perpetual Foundation partner providing a further $1,000 contribution on an annual basis.</a:t>
            </a:r>
            <a:endPar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7">
            <a:extLst>
              <a:ext uri="{FF2B5EF4-FFF2-40B4-BE49-F238E27FC236}">
                <a16:creationId xmlns:a16="http://schemas.microsoft.com/office/drawing/2014/main" id="{0EBF62BF-96A1-44D1-B46E-015793359400}"/>
              </a:ext>
            </a:extLst>
          </p:cNvPr>
          <p:cNvSpPr txBox="1">
            <a:spLocks noChangeArrowheads="1"/>
          </p:cNvSpPr>
          <p:nvPr/>
        </p:nvSpPr>
        <p:spPr>
          <a:xfrm>
            <a:off x="5370630" y="5681176"/>
            <a:ext cx="3773370" cy="91506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spTree>
    <p:extLst>
      <p:ext uri="{BB962C8B-B14F-4D97-AF65-F5344CB8AC3E}">
        <p14:creationId xmlns:p14="http://schemas.microsoft.com/office/powerpoint/2010/main" val="1205790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45524"/>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PA Professional Development Grant &amp;</a:t>
            </a:r>
            <a:b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Paramedics Australasia Student Scientific Grant Perpetual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pic>
        <p:nvPicPr>
          <p:cNvPr id="7" name="Picture 2">
            <a:extLst>
              <a:ext uri="{FF2B5EF4-FFF2-40B4-BE49-F238E27FC236}">
                <a16:creationId xmlns:a16="http://schemas.microsoft.com/office/drawing/2014/main" id="{1F849319-0C2E-554E-B87F-06D6A467DE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7310" y="3429000"/>
            <a:ext cx="3186263" cy="2751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7">
            <a:extLst>
              <a:ext uri="{FF2B5EF4-FFF2-40B4-BE49-F238E27FC236}">
                <a16:creationId xmlns:a16="http://schemas.microsoft.com/office/drawing/2014/main" id="{65551745-0A1C-4C77-BE11-CE5698955FCB}"/>
              </a:ext>
            </a:extLst>
          </p:cNvPr>
          <p:cNvSpPr txBox="1">
            <a:spLocks noChangeArrowheads="1"/>
          </p:cNvSpPr>
          <p:nvPr/>
        </p:nvSpPr>
        <p:spPr>
          <a:xfrm>
            <a:off x="5370629" y="3286825"/>
            <a:ext cx="3755571" cy="141580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b="1" dirty="0">
                <a:solidFill>
                  <a:srgbClr val="003574"/>
                </a:solidFill>
                <a:latin typeface="Verdana" panose="020B0604030504040204" pitchFamily="34" charset="0"/>
                <a:ea typeface="Verdana" panose="020B0604030504040204" pitchFamily="34" charset="0"/>
                <a:cs typeface="Verdana" panose="020B0604030504040204" pitchFamily="34" charset="0"/>
              </a:rPr>
              <a:t>PA is a perpetual Foundation partner</a:t>
            </a:r>
            <a:endPar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a:extLst>
              <a:ext uri="{FF2B5EF4-FFF2-40B4-BE49-F238E27FC236}">
                <a16:creationId xmlns:a16="http://schemas.microsoft.com/office/drawing/2014/main" id="{CC67BF02-6E81-45A5-A36D-2A2D43AEB113}"/>
              </a:ext>
            </a:extLst>
          </p:cNvPr>
          <p:cNvSpPr txBox="1">
            <a:spLocks noChangeArrowheads="1"/>
          </p:cNvSpPr>
          <p:nvPr/>
        </p:nvSpPr>
        <p:spPr>
          <a:xfrm>
            <a:off x="5370630" y="5681176"/>
            <a:ext cx="3773370" cy="91506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a:t>
            </a:r>
            <a:b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br>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KJ McPherson Education &amp; Research Foundation &amp; Queensland Ambulance Service</a:t>
            </a:r>
          </a:p>
        </p:txBody>
      </p:sp>
    </p:spTree>
    <p:extLst>
      <p:ext uri="{BB962C8B-B14F-4D97-AF65-F5344CB8AC3E}">
        <p14:creationId xmlns:p14="http://schemas.microsoft.com/office/powerpoint/2010/main" val="1615189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FC29FE07-4714-E842-99B5-3D10BEF3712E}"/>
              </a:ext>
            </a:extLst>
          </p:cNvPr>
          <p:cNvSpPr txBox="1">
            <a:spLocks noChangeArrowheads="1"/>
          </p:cNvSpPr>
          <p:nvPr/>
        </p:nvSpPr>
        <p:spPr>
          <a:xfrm>
            <a:off x="1984343" y="2397325"/>
            <a:ext cx="6764121" cy="3911995"/>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7325">
              <a:lnSpc>
                <a:spcPct val="120000"/>
              </a:lnSpc>
              <a:spcBef>
                <a:spcPct val="0"/>
              </a:spcBef>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In 1988 a Memorial Trust was established in memory of ambulance officer Kenneth James ‘Jim’ McPherson who died in an aerial ambulance crash along with the pilot, patient and nurse at Bundaberg on 21st June 1987. </a:t>
            </a:r>
          </a:p>
          <a:p>
            <a:pPr marL="187325">
              <a:lnSpc>
                <a:spcPct val="120000"/>
              </a:lnSpc>
              <a:spcBef>
                <a:spcPct val="0"/>
              </a:spcBef>
            </a:pPr>
            <a:endPar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endParaRPr>
          </a:p>
          <a:p>
            <a:pPr marL="187325">
              <a:lnSpc>
                <a:spcPct val="120000"/>
              </a:lnSpc>
              <a:spcBef>
                <a:spcPct val="0"/>
              </a:spcBef>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Jim left a legacy of commitment to ambulance education, to continued learning and developing new skills.  </a:t>
            </a:r>
          </a:p>
          <a:p>
            <a:pPr marL="187325">
              <a:lnSpc>
                <a:spcPct val="120000"/>
              </a:lnSpc>
              <a:spcBef>
                <a:spcPct val="0"/>
              </a:spcBef>
            </a:pPr>
            <a:endPar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endParaRPr>
          </a:p>
          <a:p>
            <a:pPr marL="187325">
              <a:lnSpc>
                <a:spcPct val="120000"/>
              </a:lnSpc>
              <a:spcBef>
                <a:spcPct val="0"/>
              </a:spcBef>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The Trust became a Foundation in honour of Jim and all others who have given their lives in the line of duty.</a:t>
            </a:r>
            <a:endParaRPr lang="en-AU" sz="1800" dirty="0">
              <a:solidFill>
                <a:srgbClr val="36406D"/>
              </a:solidFill>
              <a:latin typeface="Verdana" panose="020B0604030504040204" pitchFamily="34" charset="0"/>
              <a:ea typeface="Verdana" panose="020B0604030504040204" pitchFamily="34" charset="0"/>
              <a:cs typeface="Verdana" panose="020B0604030504040204" pitchFamily="34" charset="0"/>
            </a:endParaRPr>
          </a:p>
        </p:txBody>
      </p:sp>
      <p:pic>
        <p:nvPicPr>
          <p:cNvPr id="5" name="Picture 5">
            <a:extLst>
              <a:ext uri="{FF2B5EF4-FFF2-40B4-BE49-F238E27FC236}">
                <a16:creationId xmlns:a16="http://schemas.microsoft.com/office/drawing/2014/main" id="{E7921C92-4D41-F342-AA37-5707AB7046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183" y="2397325"/>
            <a:ext cx="1440160" cy="16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94303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45524"/>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QAS Professional Development </a:t>
            </a:r>
          </a:p>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Grant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447798" y="6041570"/>
            <a:ext cx="7345220" cy="675487"/>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KJ McPherson Education &amp; Research Foundation &amp; Queensland Ambulance Service</a:t>
            </a:r>
          </a:p>
        </p:txBody>
      </p:sp>
      <p:pic>
        <p:nvPicPr>
          <p:cNvPr id="13" name="Picture 12">
            <a:extLst>
              <a:ext uri="{FF2B5EF4-FFF2-40B4-BE49-F238E27FC236}">
                <a16:creationId xmlns:a16="http://schemas.microsoft.com/office/drawing/2014/main" id="{013E89DE-7D2D-46B1-9902-8B8B5D458067}"/>
              </a:ext>
            </a:extLst>
          </p:cNvPr>
          <p:cNvPicPr>
            <a:picLocks noChangeAspect="1"/>
          </p:cNvPicPr>
          <p:nvPr/>
        </p:nvPicPr>
        <p:blipFill>
          <a:blip r:embed="rId2"/>
          <a:stretch>
            <a:fillRect/>
          </a:stretch>
        </p:blipFill>
        <p:spPr>
          <a:xfrm>
            <a:off x="1744184" y="3256123"/>
            <a:ext cx="5655632" cy="2197618"/>
          </a:xfrm>
          <a:prstGeom prst="rect">
            <a:avLst/>
          </a:prstGeom>
        </p:spPr>
      </p:pic>
    </p:spTree>
    <p:extLst>
      <p:ext uri="{BB962C8B-B14F-4D97-AF65-F5344CB8AC3E}">
        <p14:creationId xmlns:p14="http://schemas.microsoft.com/office/powerpoint/2010/main" val="4079532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45524"/>
            <a:ext cx="7581199" cy="76298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QBANK Annual Symposium Sponsor</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447798" y="6041570"/>
            <a:ext cx="7696202" cy="675487"/>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3574"/>
                </a:solidFill>
                <a:latin typeface="Verdana" panose="020B0604030504040204" pitchFamily="34" charset="0"/>
                <a:ea typeface="Verdana" panose="020B0604030504040204" pitchFamily="34" charset="0"/>
                <a:cs typeface="Verdana" panose="020B0604030504040204" pitchFamily="34" charset="0"/>
              </a:rPr>
              <a:t>A research partnership of the KJ McPherson Education &amp; Research Foundation &amp; Queensland Ambulance Service</a:t>
            </a:r>
          </a:p>
        </p:txBody>
      </p:sp>
      <p:sp>
        <p:nvSpPr>
          <p:cNvPr id="4" name="Rectangle 3">
            <a:extLst>
              <a:ext uri="{FF2B5EF4-FFF2-40B4-BE49-F238E27FC236}">
                <a16:creationId xmlns:a16="http://schemas.microsoft.com/office/drawing/2014/main" id="{CE0001C4-F33A-764F-A7A3-2362DF94B50D}"/>
              </a:ext>
            </a:extLst>
          </p:cNvPr>
          <p:cNvSpPr/>
          <p:nvPr/>
        </p:nvSpPr>
        <p:spPr>
          <a:xfrm>
            <a:off x="1513113" y="3097161"/>
            <a:ext cx="3561635" cy="1964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EECCB1C-97DF-4748-A14A-B0D464AEF254}"/>
              </a:ext>
            </a:extLst>
          </p:cNvPr>
          <p:cNvPicPr>
            <a:picLocks noChangeAspect="1"/>
          </p:cNvPicPr>
          <p:nvPr/>
        </p:nvPicPr>
        <p:blipFill>
          <a:blip r:embed="rId2"/>
          <a:stretch>
            <a:fillRect/>
          </a:stretch>
        </p:blipFill>
        <p:spPr>
          <a:xfrm>
            <a:off x="1624812" y="3691657"/>
            <a:ext cx="3330646" cy="662156"/>
          </a:xfrm>
          <a:prstGeom prst="rect">
            <a:avLst/>
          </a:prstGeom>
        </p:spPr>
      </p:pic>
      <p:pic>
        <p:nvPicPr>
          <p:cNvPr id="7" name="Picture 6">
            <a:extLst>
              <a:ext uri="{FF2B5EF4-FFF2-40B4-BE49-F238E27FC236}">
                <a16:creationId xmlns:a16="http://schemas.microsoft.com/office/drawing/2014/main" id="{A9808674-D48A-4B1B-81DD-7DF7C8E969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4748" y="2585884"/>
            <a:ext cx="3464441" cy="3094284"/>
          </a:xfrm>
          <a:prstGeom prst="rect">
            <a:avLst/>
          </a:prstGeom>
        </p:spPr>
      </p:pic>
    </p:spTree>
    <p:extLst>
      <p:ext uri="{BB962C8B-B14F-4D97-AF65-F5344CB8AC3E}">
        <p14:creationId xmlns:p14="http://schemas.microsoft.com/office/powerpoint/2010/main" val="3175109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415142" y="2612572"/>
            <a:ext cx="7728857" cy="304800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003574"/>
                </a:solidFill>
                <a:latin typeface="Verdana" panose="020B0604030504040204" pitchFamily="34" charset="0"/>
                <a:ea typeface="Verdana" panose="020B0604030504040204" pitchFamily="34" charset="0"/>
                <a:cs typeface="Verdana" panose="020B0604030504040204" pitchFamily="34" charset="0"/>
              </a:rPr>
              <a:t>For further information on the KJM Foundation</a:t>
            </a:r>
          </a:p>
          <a:p>
            <a:r>
              <a:rPr lang="en-US" sz="2400" dirty="0">
                <a:solidFill>
                  <a:srgbClr val="003574"/>
                </a:solidFill>
                <a:latin typeface="Verdana" panose="020B0604030504040204" pitchFamily="34" charset="0"/>
                <a:ea typeface="Verdana" panose="020B0604030504040204" pitchFamily="34" charset="0"/>
                <a:cs typeface="Verdana" panose="020B0604030504040204" pitchFamily="34" charset="0"/>
              </a:rPr>
              <a:t>and how to donate</a:t>
            </a:r>
          </a:p>
          <a:p>
            <a:pPr>
              <a:lnSpc>
                <a:spcPct val="200000"/>
              </a:lnSpc>
            </a:pPr>
            <a:r>
              <a:rPr lang="en-US" sz="2400" dirty="0">
                <a:solidFill>
                  <a:srgbClr val="003574"/>
                </a:solidFill>
                <a:latin typeface="Verdana" panose="020B0604030504040204" pitchFamily="34" charset="0"/>
                <a:ea typeface="Verdana" panose="020B0604030504040204" pitchFamily="34" charset="0"/>
                <a:cs typeface="Verdana" panose="020B0604030504040204" pitchFamily="34" charset="0"/>
              </a:rPr>
              <a:t>Email </a:t>
            </a:r>
            <a:r>
              <a:rPr lang="en-US" sz="2400" dirty="0">
                <a:latin typeface="Verdana" panose="020B0604030504040204" pitchFamily="34" charset="0"/>
                <a:ea typeface="Verdana" panose="020B0604030504040204" pitchFamily="34" charset="0"/>
                <a:cs typeface="Verdana" panose="020B0604030504040204" pitchFamily="34" charset="0"/>
                <a:hlinkClick r:id="rId2"/>
              </a:rPr>
              <a:t>KJMFoundation@ambulance.qld.gov.au</a:t>
            </a:r>
            <a:r>
              <a:rPr lang="en-US" sz="2400" dirty="0">
                <a:latin typeface="Verdana" panose="020B0604030504040204" pitchFamily="34" charset="0"/>
                <a:ea typeface="Verdana" panose="020B0604030504040204" pitchFamily="34" charset="0"/>
                <a:cs typeface="Verdana" panose="020B0604030504040204" pitchFamily="34" charset="0"/>
              </a:rPr>
              <a:t> </a:t>
            </a:r>
          </a:p>
          <a:p>
            <a:r>
              <a:rPr lang="en-US" sz="2400" dirty="0">
                <a:solidFill>
                  <a:srgbClr val="003574"/>
                </a:solidFill>
                <a:latin typeface="Verdana" panose="020B0604030504040204" pitchFamily="34" charset="0"/>
                <a:ea typeface="Verdana" panose="020B0604030504040204" pitchFamily="34" charset="0"/>
                <a:cs typeface="Verdana" panose="020B0604030504040204" pitchFamily="34" charset="0"/>
              </a:rPr>
              <a:t>or visit</a:t>
            </a:r>
          </a:p>
          <a:p>
            <a:r>
              <a:rPr lang="en-AU" sz="2400" dirty="0">
                <a:solidFill>
                  <a:srgbClr val="FFCC00"/>
                </a:solidFill>
                <a:latin typeface="Verdana" panose="020B0604030504040204" pitchFamily="34" charset="0"/>
                <a:ea typeface="Verdana" panose="020B0604030504040204" pitchFamily="34" charset="0"/>
                <a:cs typeface="Verdana" panose="020B0604030504040204" pitchFamily="34" charset="0"/>
                <a:hlinkClick r:id="rId3"/>
              </a:rPr>
              <a:t>https://ambulance.qld.gov.au/KJM.html</a:t>
            </a:r>
            <a:r>
              <a:rPr lang="en-AU" sz="2400" dirty="0">
                <a:solidFill>
                  <a:srgbClr val="FFCC00"/>
                </a:solidFill>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3285430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501453" y="5279922"/>
            <a:ext cx="8131268" cy="1209367"/>
          </a:xfrm>
          <a:prstGeom prst="rect">
            <a:avLst/>
          </a:prstGeom>
          <a:solidFill>
            <a:srgbClr val="003574"/>
          </a:solidFill>
          <a:ln w="190500" cmpd="thinThick">
            <a:solidFill>
              <a:srgbClr val="003574"/>
            </a:solidFill>
            <a:miter lim="800000"/>
          </a:ln>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AU" sz="2400" b="1" dirty="0">
                <a:solidFill>
                  <a:schemeClr val="bg1"/>
                </a:solidFill>
                <a:latin typeface="Verdana" panose="020B0604030504040204" pitchFamily="34" charset="0"/>
                <a:ea typeface="Verdana" panose="020B0604030504040204" pitchFamily="34" charset="0"/>
                <a:cs typeface="Verdana" panose="020B0604030504040204" pitchFamily="34" charset="0"/>
              </a:rPr>
              <a:t>Research is crucial to saving lives.</a:t>
            </a:r>
          </a:p>
          <a:p>
            <a:pPr algn="ctr"/>
            <a:r>
              <a:rPr lang="en-AU" sz="2400" b="1" dirty="0">
                <a:solidFill>
                  <a:schemeClr val="bg1"/>
                </a:solidFill>
                <a:latin typeface="Verdana" panose="020B0604030504040204" pitchFamily="34" charset="0"/>
                <a:ea typeface="Verdana" panose="020B0604030504040204" pitchFamily="34" charset="0"/>
                <a:cs typeface="Verdana" panose="020B0604030504040204" pitchFamily="34" charset="0"/>
              </a:rPr>
              <a:t>Your support is vital. </a:t>
            </a:r>
            <a:r>
              <a:rPr lang="en-AU" sz="2400" b="1" i="1" dirty="0">
                <a:solidFill>
                  <a:schemeClr val="bg1"/>
                </a:solidFill>
                <a:latin typeface="Verdana" panose="020B0604030504040204" pitchFamily="34" charset="0"/>
                <a:ea typeface="Verdana" panose="020B0604030504040204" pitchFamily="34" charset="0"/>
                <a:cs typeface="Verdana" panose="020B0604030504040204" pitchFamily="34" charset="0"/>
              </a:rPr>
              <a:t>Thank you!</a:t>
            </a:r>
          </a:p>
        </p:txBody>
      </p:sp>
      <p:pic>
        <p:nvPicPr>
          <p:cNvPr id="4" name="Picture 3">
            <a:extLst>
              <a:ext uri="{FF2B5EF4-FFF2-40B4-BE49-F238E27FC236}">
                <a16:creationId xmlns:a16="http://schemas.microsoft.com/office/drawing/2014/main" id="{15541255-3DFD-4A72-8E85-3045B9A5EB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791" y="2540673"/>
            <a:ext cx="3952569" cy="1876204"/>
          </a:xfrm>
          <a:prstGeom prst="rect">
            <a:avLst/>
          </a:prstGeom>
        </p:spPr>
      </p:pic>
      <p:pic>
        <p:nvPicPr>
          <p:cNvPr id="11" name="Picture 10">
            <a:extLst>
              <a:ext uri="{FF2B5EF4-FFF2-40B4-BE49-F238E27FC236}">
                <a16:creationId xmlns:a16="http://schemas.microsoft.com/office/drawing/2014/main" id="{F7FFEBD4-26CE-4788-B953-34BE35AA8E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477" y="2530848"/>
            <a:ext cx="3922721" cy="1876204"/>
          </a:xfrm>
          <a:prstGeom prst="rect">
            <a:avLst/>
          </a:prstGeom>
        </p:spPr>
      </p:pic>
      <p:cxnSp>
        <p:nvCxnSpPr>
          <p:cNvPr id="13" name="Straight Connector 12">
            <a:extLst>
              <a:ext uri="{FF2B5EF4-FFF2-40B4-BE49-F238E27FC236}">
                <a16:creationId xmlns:a16="http://schemas.microsoft.com/office/drawing/2014/main" id="{4007088F-A695-4289-91C3-9CE7B7943A8E}"/>
              </a:ext>
            </a:extLst>
          </p:cNvPr>
          <p:cNvCxnSpPr>
            <a:cxnSpLocks/>
          </p:cNvCxnSpPr>
          <p:nvPr/>
        </p:nvCxnSpPr>
        <p:spPr>
          <a:xfrm>
            <a:off x="4572000" y="2113942"/>
            <a:ext cx="0" cy="3012183"/>
          </a:xfrm>
          <a:prstGeom prst="line">
            <a:avLst/>
          </a:prstGeom>
          <a:ln w="127000" cmpd="dbl">
            <a:solidFill>
              <a:srgbClr val="00357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8111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a:extLst>
              <a:ext uri="{FF2B5EF4-FFF2-40B4-BE49-F238E27FC236}">
                <a16:creationId xmlns:a16="http://schemas.microsoft.com/office/drawing/2014/main" id="{BF76D231-D923-7D4C-80B2-327DAB9F008B}"/>
              </a:ext>
            </a:extLst>
          </p:cNvPr>
          <p:cNvSpPr txBox="1">
            <a:spLocks noChangeArrowheads="1"/>
          </p:cNvSpPr>
          <p:nvPr/>
        </p:nvSpPr>
        <p:spPr>
          <a:xfrm>
            <a:off x="1422400" y="2100905"/>
            <a:ext cx="4168266" cy="48678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About the Foundation</a:t>
            </a:r>
            <a:endParaRPr lang="en-AU" sz="24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14">
            <a:extLst>
              <a:ext uri="{FF2B5EF4-FFF2-40B4-BE49-F238E27FC236}">
                <a16:creationId xmlns:a16="http://schemas.microsoft.com/office/drawing/2014/main" id="{914FAC1D-0373-9F43-9A44-EF3CDACB7F16}"/>
              </a:ext>
            </a:extLst>
          </p:cNvPr>
          <p:cNvSpPr txBox="1">
            <a:spLocks noChangeArrowheads="1"/>
          </p:cNvSpPr>
          <p:nvPr/>
        </p:nvSpPr>
        <p:spPr>
          <a:xfrm>
            <a:off x="1496292" y="2709468"/>
            <a:ext cx="7352144" cy="1959229"/>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5125" indent="-365125">
              <a:lnSpc>
                <a:spcPct val="100000"/>
              </a:lnSpc>
              <a:buFontTx/>
              <a:buChar char="•"/>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In 1988 a program of awards to winners of skills competitions commenced.</a:t>
            </a:r>
          </a:p>
          <a:p>
            <a:pPr marL="365125" indent="-365125">
              <a:lnSpc>
                <a:spcPct val="100000"/>
              </a:lnSpc>
              <a:buFontTx/>
              <a:buChar char="•"/>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In 1992 personal development awards were offered and these were later changed and expanded into personal and professional development grants in 2001.</a:t>
            </a:r>
          </a:p>
          <a:p>
            <a:pPr marL="365125" indent="-365125">
              <a:lnSpc>
                <a:spcPct val="100000"/>
              </a:lnSpc>
              <a:buFontTx/>
              <a:buChar char="•"/>
            </a:pP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Since 1988 a total of </a:t>
            </a:r>
            <a:r>
              <a:rPr lang="en-US" sz="1800" dirty="0">
                <a:solidFill>
                  <a:srgbClr val="D97227"/>
                </a:solidFill>
                <a:latin typeface="Verdana" panose="020B0604030504040204" pitchFamily="34" charset="0"/>
                <a:ea typeface="Verdana" panose="020B0604030504040204" pitchFamily="34" charset="0"/>
                <a:cs typeface="Verdana" panose="020B0604030504040204" pitchFamily="34" charset="0"/>
              </a:rPr>
              <a:t>$429,205 </a:t>
            </a: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has been awarded to </a:t>
            </a:r>
            <a:r>
              <a:rPr lang="en-US" sz="1800" dirty="0">
                <a:solidFill>
                  <a:srgbClr val="D97227"/>
                </a:solidFill>
                <a:latin typeface="Verdana" panose="020B0604030504040204" pitchFamily="34" charset="0"/>
                <a:ea typeface="Verdana" panose="020B0604030504040204" pitchFamily="34" charset="0"/>
                <a:cs typeface="Verdana" panose="020B0604030504040204" pitchFamily="34" charset="0"/>
              </a:rPr>
              <a:t>218</a:t>
            </a:r>
            <a:r>
              <a:rPr lang="en-US" sz="1800" dirty="0">
                <a:latin typeface="Verdana" panose="020B0604030504040204" pitchFamily="34" charset="0"/>
                <a:ea typeface="Verdana" panose="020B0604030504040204" pitchFamily="34" charset="0"/>
                <a:cs typeface="Verdana" panose="020B0604030504040204" pitchFamily="34" charset="0"/>
              </a:rPr>
              <a:t> </a:t>
            </a:r>
            <a:r>
              <a:rPr lang="en-US" sz="1800" dirty="0">
                <a:solidFill>
                  <a:srgbClr val="36406D"/>
                </a:solidFill>
                <a:latin typeface="Verdana" panose="020B0604030504040204" pitchFamily="34" charset="0"/>
                <a:ea typeface="Verdana" panose="020B0604030504040204" pitchFamily="34" charset="0"/>
                <a:cs typeface="Verdana" panose="020B0604030504040204" pitchFamily="34" charset="0"/>
              </a:rPr>
              <a:t>QAS recipients.</a:t>
            </a:r>
          </a:p>
        </p:txBody>
      </p:sp>
    </p:spTree>
    <p:extLst>
      <p:ext uri="{BB962C8B-B14F-4D97-AF65-F5344CB8AC3E}">
        <p14:creationId xmlns:p14="http://schemas.microsoft.com/office/powerpoint/2010/main" val="32483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414945"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About the Foundation Research Priorities</a:t>
            </a:r>
            <a:endParaRPr lang="en-AU" sz="24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371600" y="2613891"/>
            <a:ext cx="7772400" cy="389669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ct val="65000"/>
              </a:spcBef>
              <a:buFont typeface="Arial" panose="020B0604020202020204" pitchFamily="34" charset="0"/>
              <a:buChar char="•"/>
            </a:pPr>
            <a:r>
              <a:rPr lang="en-AU" sz="1800" b="1" dirty="0">
                <a:solidFill>
                  <a:srgbClr val="D97227"/>
                </a:solidFill>
                <a:latin typeface="Verdana" panose="020B0604030504040204" pitchFamily="34" charset="0"/>
                <a:ea typeface="Verdana" panose="020B0604030504040204" pitchFamily="34" charset="0"/>
                <a:cs typeface="Verdana" panose="020B0604030504040204" pitchFamily="34" charset="0"/>
              </a:rPr>
              <a:t>Clinical priorities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including acute respiratory events, trauma management, clinical decision making and area medical management</a:t>
            </a:r>
          </a:p>
          <a:p>
            <a:pPr marL="285750" indent="-285750">
              <a:lnSpc>
                <a:spcPct val="100000"/>
              </a:lnSpc>
              <a:spcBef>
                <a:spcPct val="65000"/>
              </a:spcBef>
              <a:buFont typeface="Arial" panose="020B0604020202020204" pitchFamily="34" charset="0"/>
              <a:buChar char="•"/>
            </a:pPr>
            <a:r>
              <a:rPr lang="en-AU" sz="1800" b="1" dirty="0">
                <a:solidFill>
                  <a:srgbClr val="D97227"/>
                </a:solidFill>
                <a:latin typeface="Verdana" panose="020B0604030504040204" pitchFamily="34" charset="0"/>
                <a:ea typeface="Verdana" panose="020B0604030504040204" pitchFamily="34" charset="0"/>
                <a:cs typeface="Verdana" panose="020B0604030504040204" pitchFamily="34" charset="0"/>
              </a:rPr>
              <a:t>Educational issues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such as delivery methods and professional development strategies</a:t>
            </a:r>
          </a:p>
          <a:p>
            <a:pPr marL="285750" indent="-285750">
              <a:lnSpc>
                <a:spcPct val="100000"/>
              </a:lnSpc>
              <a:spcBef>
                <a:spcPct val="65000"/>
              </a:spcBef>
              <a:buFont typeface="Arial" panose="020B0604020202020204" pitchFamily="34" charset="0"/>
              <a:buChar char="•"/>
            </a:pPr>
            <a:r>
              <a:rPr lang="en-AU" sz="1800" b="1" dirty="0">
                <a:solidFill>
                  <a:srgbClr val="D97227"/>
                </a:solidFill>
                <a:latin typeface="Verdana" panose="020B0604030504040204" pitchFamily="34" charset="0"/>
                <a:ea typeface="Verdana" panose="020B0604030504040204" pitchFamily="34" charset="0"/>
                <a:cs typeface="Verdana" panose="020B0604030504040204" pitchFamily="34" charset="0"/>
              </a:rPr>
              <a:t>Operational systems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issues including capacity development, impact of health information/advice services on QAS activity levels</a:t>
            </a:r>
          </a:p>
        </p:txBody>
      </p:sp>
    </p:spTree>
    <p:extLst>
      <p:ext uri="{BB962C8B-B14F-4D97-AF65-F5344CB8AC3E}">
        <p14:creationId xmlns:p14="http://schemas.microsoft.com/office/powerpoint/2010/main" val="118609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414945"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a:solidFill>
                  <a:srgbClr val="003574"/>
                </a:solidFill>
                <a:latin typeface="Verdana" panose="020B0604030504040204" pitchFamily="34" charset="0"/>
                <a:ea typeface="Verdana" panose="020B0604030504040204" pitchFamily="34" charset="0"/>
                <a:cs typeface="Verdana" panose="020B0604030504040204" pitchFamily="34" charset="0"/>
              </a:rPr>
              <a:t>Patron Major General John Pearn AO, RFD</a:t>
            </a:r>
            <a:endParaRPr lang="en-AU" sz="24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371601" y="2613891"/>
            <a:ext cx="4954772" cy="3722254"/>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Font typeface="Arial" panose="020B0604020202020204" pitchFamily="34" charset="0"/>
              <a:buChar char="•"/>
            </a:pP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A</a:t>
            </a:r>
            <a:r>
              <a:rPr lang="en-AU" sz="1800" dirty="0">
                <a:latin typeface="Verdana" panose="020B0604030504040204" pitchFamily="34" charset="0"/>
                <a:ea typeface="Verdana" panose="020B0604030504040204" pitchFamily="34" charset="0"/>
                <a:cs typeface="Verdana" panose="020B0604030504040204" pitchFamily="34" charset="0"/>
              </a:rPr>
              <a:t>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prominent Australian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who has assisted and supported ambulance clinical activity for many years. </a:t>
            </a:r>
          </a:p>
          <a:p>
            <a:pPr marL="285750" indent="-285750">
              <a:lnSpc>
                <a:spcPct val="100000"/>
              </a:lnSpc>
              <a:buFont typeface="Arial" panose="020B0604020202020204" pitchFamily="34" charset="0"/>
              <a:buChar char="•"/>
            </a:pP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A</a:t>
            </a:r>
            <a:r>
              <a:rPr lang="en-AU" sz="1800" dirty="0">
                <a:latin typeface="Verdana" panose="020B0604030504040204" pitchFamily="34" charset="0"/>
                <a:ea typeface="Verdana" panose="020B0604030504040204" pitchFamily="34" charset="0"/>
                <a:cs typeface="Verdana" panose="020B0604030504040204" pitchFamily="34" charset="0"/>
              </a:rPr>
              <a:t>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leader in the field of Child Health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with extensive research publications. </a:t>
            </a:r>
          </a:p>
          <a:p>
            <a:pPr marL="285750" indent="-285750">
              <a:lnSpc>
                <a:spcPct val="100000"/>
              </a:lnSpc>
              <a:buFont typeface="Arial" panose="020B0604020202020204" pitchFamily="34" charset="0"/>
              <a:buChar char="•"/>
            </a:pP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Past Surgeon General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in the Australian Defence Force with extensive experience in academic systems, clinical practice, military and civilian health systems and third world disaster response.</a:t>
            </a:r>
          </a:p>
        </p:txBody>
      </p:sp>
      <p:pic>
        <p:nvPicPr>
          <p:cNvPr id="8" name="Picture 7">
            <a:extLst>
              <a:ext uri="{FF2B5EF4-FFF2-40B4-BE49-F238E27FC236}">
                <a16:creationId xmlns:a16="http://schemas.microsoft.com/office/drawing/2014/main" id="{C80B785E-FD5D-4248-B8E2-04DEA5CA9B4B}"/>
              </a:ext>
            </a:extLst>
          </p:cNvPr>
          <p:cNvPicPr>
            <a:picLocks noChangeAspect="1"/>
          </p:cNvPicPr>
          <p:nvPr/>
        </p:nvPicPr>
        <p:blipFill rotWithShape="1">
          <a:blip r:embed="rId2">
            <a:extLst>
              <a:ext uri="{28A0092B-C50C-407E-A947-70E740481C1C}">
                <a14:useLocalDpi xmlns:a14="http://schemas.microsoft.com/office/drawing/2010/main" val="0"/>
              </a:ext>
            </a:extLst>
          </a:blip>
          <a:srcRect l="33681" r="557"/>
          <a:stretch/>
        </p:blipFill>
        <p:spPr>
          <a:xfrm>
            <a:off x="6060557" y="2391933"/>
            <a:ext cx="3083441" cy="4466063"/>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080988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dirty="0">
                <a:solidFill>
                  <a:srgbClr val="003574"/>
                </a:solidFill>
                <a:latin typeface="Verdana" panose="020B0604030504040204" pitchFamily="34" charset="0"/>
                <a:ea typeface="Verdana" panose="020B0604030504040204" pitchFamily="34" charset="0"/>
                <a:cs typeface="Verdana" panose="020B0604030504040204" pitchFamily="34" charset="0"/>
              </a:rPr>
              <a:t>Benefits for Queensland Ambulance Service</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7">
            <a:extLst>
              <a:ext uri="{FF2B5EF4-FFF2-40B4-BE49-F238E27FC236}">
                <a16:creationId xmlns:a16="http://schemas.microsoft.com/office/drawing/2014/main" id="{B465C425-C1DA-DF4B-922C-D823BCAD8780}"/>
              </a:ext>
            </a:extLst>
          </p:cNvPr>
          <p:cNvSpPr txBox="1">
            <a:spLocks noChangeArrowheads="1"/>
          </p:cNvSpPr>
          <p:nvPr/>
        </p:nvSpPr>
        <p:spPr>
          <a:xfrm>
            <a:off x="1371600" y="2613891"/>
            <a:ext cx="7421418" cy="3722254"/>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Offering personal and career development opportunities for the individual</a:t>
            </a:r>
          </a:p>
          <a:p>
            <a:pPr marL="285750" indent="-285750">
              <a:lnSpc>
                <a:spcPct val="100000"/>
              </a:lnSpc>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Researching opportunities to contribute to and enhance QAS clinical practice and operations</a:t>
            </a:r>
          </a:p>
          <a:p>
            <a:pPr marL="285750" indent="-285750">
              <a:lnSpc>
                <a:spcPct val="100000"/>
              </a:lnSpc>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Leading improvements to paramedic practice</a:t>
            </a:r>
          </a:p>
          <a:p>
            <a:pPr marL="285750" indent="-285750">
              <a:lnSpc>
                <a:spcPct val="100000"/>
              </a:lnSpc>
              <a:buFont typeface="Arial" panose="020B0604020202020204" pitchFamily="34" charset="0"/>
              <a:buChar char="•"/>
            </a:pPr>
            <a:r>
              <a:rPr lang="en-US" sz="1800" dirty="0">
                <a:solidFill>
                  <a:srgbClr val="003574"/>
                </a:solidFill>
                <a:latin typeface="Verdana" panose="020B0604030504040204" pitchFamily="34" charset="0"/>
                <a:ea typeface="Verdana" panose="020B0604030504040204" pitchFamily="34" charset="0"/>
                <a:cs typeface="Verdana" panose="020B0604030504040204" pitchFamily="34" charset="0"/>
              </a:rPr>
              <a:t>Extending the contribution of paramedics to out-of-hospital care</a:t>
            </a:r>
          </a:p>
        </p:txBody>
      </p:sp>
    </p:spTree>
    <p:extLst>
      <p:ext uri="{BB962C8B-B14F-4D97-AF65-F5344CB8AC3E}">
        <p14:creationId xmlns:p14="http://schemas.microsoft.com/office/powerpoint/2010/main" val="452140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581199"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dirty="0">
                <a:solidFill>
                  <a:srgbClr val="003574"/>
                </a:solidFill>
                <a:latin typeface="Verdana" panose="020B0604030504040204" pitchFamily="34" charset="0"/>
                <a:ea typeface="Verdana" panose="020B0604030504040204" pitchFamily="34" charset="0"/>
                <a:cs typeface="Verdana" panose="020B0604030504040204" pitchFamily="34" charset="0"/>
              </a:rPr>
              <a:t>Annual Grants – commenced 2001</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a:extLst>
              <a:ext uri="{FF2B5EF4-FFF2-40B4-BE49-F238E27FC236}">
                <a16:creationId xmlns:a16="http://schemas.microsoft.com/office/drawing/2014/main" id="{579FC372-FE20-3C41-9954-9F7DFDB8021D}"/>
              </a:ext>
            </a:extLst>
          </p:cNvPr>
          <p:cNvSpPr txBox="1">
            <a:spLocks noChangeArrowheads="1"/>
          </p:cNvSpPr>
          <p:nvPr/>
        </p:nvSpPr>
        <p:spPr>
          <a:xfrm>
            <a:off x="1112385" y="2613891"/>
            <a:ext cx="7726815" cy="39604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1325" indent="-182563">
              <a:tabLst>
                <a:tab pos="1531938" algn="l"/>
                <a:tab pos="8885238" algn="r"/>
              </a:tabLst>
            </a:pPr>
            <a:r>
              <a:rPr lang="en-AU" sz="1700">
                <a:solidFill>
                  <a:srgbClr val="003574"/>
                </a:solidFill>
                <a:latin typeface="Verdana" panose="020B0604030504040204" pitchFamily="34" charset="0"/>
                <a:ea typeface="Verdana" panose="020B0604030504040204" pitchFamily="34" charset="0"/>
                <a:cs typeface="Verdana" panose="020B0604030504040204" pitchFamily="34" charset="0"/>
              </a:rPr>
              <a:t>United </a:t>
            </a: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Voice Graduate of the Year Grant    </a:t>
            </a:r>
            <a:r>
              <a:rPr lang="en-AU" sz="1700" dirty="0">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$1,000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QAS Professional Development Grant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$1,500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Paramedics Australasia Professional Development Grant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$2,000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QAS Research and Development Grant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$3,000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Paramedics Australasia Student Scientific Grants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$2,000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KJM Overseas Study Grant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$5,000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Bundaberg LAC State Operations Grant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$5,000</a:t>
            </a:r>
          </a:p>
          <a:p>
            <a:pPr marL="441325" indent="-182563">
              <a:tabLst>
                <a:tab pos="1531938" algn="l"/>
                <a:tab pos="8885238" algn="r"/>
              </a:tabLst>
            </a:pPr>
            <a:r>
              <a:rPr lang="en-AU" sz="1700" dirty="0">
                <a:solidFill>
                  <a:srgbClr val="003574"/>
                </a:solidFill>
                <a:latin typeface="Verdana" panose="020B0604030504040204" pitchFamily="34" charset="0"/>
                <a:ea typeface="Verdana" panose="020B0604030504040204" pitchFamily="34" charset="0"/>
                <a:cs typeface="Verdana" panose="020B0604030504040204" pitchFamily="34" charset="0"/>
              </a:rPr>
              <a:t>Dr Peter Stephenson Overseas Study Grant                </a:t>
            </a:r>
            <a:r>
              <a:rPr lang="en-AU" sz="17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rPr>
              <a:t>$5,500</a:t>
            </a:r>
          </a:p>
          <a:p>
            <a:pPr marL="441325" indent="-182563">
              <a:tabLst>
                <a:tab pos="1531938" algn="l"/>
                <a:tab pos="8885238" algn="r"/>
              </a:tabLst>
            </a:pPr>
            <a:r>
              <a:rPr lang="en-US" sz="1700" dirty="0">
                <a:solidFill>
                  <a:srgbClr val="003574"/>
                </a:solidFill>
                <a:latin typeface="Verdana" panose="020B0604030504040204" pitchFamily="34" charset="0"/>
                <a:ea typeface="Verdana" panose="020B0604030504040204" pitchFamily="34" charset="0"/>
                <a:cs typeface="Verdana" panose="020B0604030504040204" pitchFamily="34" charset="0"/>
              </a:rPr>
              <a:t>Patron’s Research Grant                                            </a:t>
            </a:r>
            <a:r>
              <a:rPr lang="en-US" sz="1700" dirty="0">
                <a:latin typeface="Verdana" panose="020B0604030504040204" pitchFamily="34" charset="0"/>
                <a:ea typeface="Verdana" panose="020B0604030504040204" pitchFamily="34" charset="0"/>
                <a:cs typeface="Verdana" panose="020B0604030504040204" pitchFamily="34" charset="0"/>
              </a:rPr>
              <a:t>	</a:t>
            </a:r>
            <a:r>
              <a:rPr lang="en-US" sz="1700" dirty="0">
                <a:solidFill>
                  <a:srgbClr val="D97227"/>
                </a:solidFill>
                <a:latin typeface="Verdana" panose="020B0604030504040204" pitchFamily="34" charset="0"/>
                <a:ea typeface="Verdana" panose="020B0604030504040204" pitchFamily="34" charset="0"/>
                <a:cs typeface="Verdana" panose="020B0604030504040204" pitchFamily="34" charset="0"/>
              </a:rPr>
              <a:t>$15,000</a:t>
            </a:r>
          </a:p>
          <a:p>
            <a:pPr marL="258762">
              <a:tabLst>
                <a:tab pos="1531938" algn="l"/>
                <a:tab pos="8885238" algn="r"/>
              </a:tabLst>
            </a:pPr>
            <a:r>
              <a:rPr lang="en-US" sz="1700" dirty="0">
                <a:solidFill>
                  <a:srgbClr val="FFFF00"/>
                </a:solidFill>
                <a:latin typeface="Verdana" panose="020B0604030504040204" pitchFamily="34" charset="0"/>
                <a:ea typeface="Verdana" panose="020B0604030504040204" pitchFamily="34" charset="0"/>
                <a:cs typeface="Verdana" panose="020B0604030504040204" pitchFamily="34" charset="0"/>
              </a:rPr>
              <a:t>	                                                   </a:t>
            </a:r>
            <a:r>
              <a:rPr lang="en-US" sz="1700" dirty="0">
                <a:solidFill>
                  <a:srgbClr val="D97227"/>
                </a:solidFill>
                <a:latin typeface="Verdana" panose="020B0604030504040204" pitchFamily="34" charset="0"/>
                <a:ea typeface="Verdana" panose="020B0604030504040204" pitchFamily="34" charset="0"/>
                <a:cs typeface="Verdana" panose="020B0604030504040204" pitchFamily="34" charset="0"/>
              </a:rPr>
              <a:t>Total:  	$40,000</a:t>
            </a:r>
            <a:endParaRPr lang="en-AU" sz="1700" dirty="0">
              <a:solidFill>
                <a:srgbClr val="D97227"/>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91691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60E228-5224-47DD-9CB8-FFCBD188EDAB}"/>
              </a:ext>
            </a:extLst>
          </p:cNvPr>
          <p:cNvPicPr>
            <a:picLocks noChangeAspect="1"/>
          </p:cNvPicPr>
          <p:nvPr/>
        </p:nvPicPr>
        <p:blipFill rotWithShape="1">
          <a:blip r:embed="rId2">
            <a:extLst>
              <a:ext uri="{28A0092B-C50C-407E-A947-70E740481C1C}">
                <a14:useLocalDpi xmlns:a14="http://schemas.microsoft.com/office/drawing/2010/main" val="0"/>
              </a:ext>
            </a:extLst>
          </a:blip>
          <a:srcRect t="7772" r="-1" b="-1"/>
          <a:stretch/>
        </p:blipFill>
        <p:spPr>
          <a:xfrm>
            <a:off x="-3778" y="2756924"/>
            <a:ext cx="9150876" cy="4093262"/>
          </a:xfrm>
          <a:custGeom>
            <a:avLst/>
            <a:gdLst>
              <a:gd name="connsiteX0" fmla="*/ 12201168 w 12201168"/>
              <a:gd name="connsiteY0" fmla="*/ 0 h 4093262"/>
              <a:gd name="connsiteX1" fmla="*/ 12201168 w 12201168"/>
              <a:gd name="connsiteY1" fmla="*/ 4093262 h 4093262"/>
              <a:gd name="connsiteX2" fmla="*/ 0 w 12201168"/>
              <a:gd name="connsiteY2" fmla="*/ 4093262 h 4093262"/>
              <a:gd name="connsiteX3" fmla="*/ 0 w 12201168"/>
              <a:gd name="connsiteY3" fmla="*/ 49771 h 4093262"/>
              <a:gd name="connsiteX4" fmla="*/ 344880 w 12201168"/>
              <a:gd name="connsiteY4" fmla="*/ 64399 h 4093262"/>
              <a:gd name="connsiteX5" fmla="*/ 9469555 w 12201168"/>
              <a:gd name="connsiteY5" fmla="*/ 167599 h 4093262"/>
              <a:gd name="connsiteX6" fmla="*/ 11750723 w 12201168"/>
              <a:gd name="connsiteY6" fmla="*/ 7961 h 4093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p:spPr>
      </p:pic>
      <p:sp>
        <p:nvSpPr>
          <p:cNvPr id="6" name="Rectangle 13">
            <a:extLst>
              <a:ext uri="{FF2B5EF4-FFF2-40B4-BE49-F238E27FC236}">
                <a16:creationId xmlns:a16="http://schemas.microsoft.com/office/drawing/2014/main" id="{107356BB-178C-485B-94CE-AF862352296F}"/>
              </a:ext>
            </a:extLst>
          </p:cNvPr>
          <p:cNvSpPr txBox="1">
            <a:spLocks noChangeArrowheads="1"/>
          </p:cNvSpPr>
          <p:nvPr/>
        </p:nvSpPr>
        <p:spPr>
          <a:xfrm>
            <a:off x="1422400" y="2100905"/>
            <a:ext cx="4168266" cy="48678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3574"/>
                </a:solidFill>
                <a:latin typeface="Verdana" panose="020B0604030504040204" pitchFamily="34" charset="0"/>
                <a:ea typeface="Verdana" panose="020B0604030504040204" pitchFamily="34" charset="0"/>
                <a:cs typeface="Verdana" panose="020B0604030504040204" pitchFamily="34" charset="0"/>
              </a:rPr>
              <a:t>2018 KJM Grant Winners</a:t>
            </a:r>
            <a:endParaRPr lang="en-AU" sz="24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6860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4165884-AFA7-1E4E-A5E6-CA92D1D98128}"/>
              </a:ext>
            </a:extLst>
          </p:cNvPr>
          <p:cNvSpPr txBox="1">
            <a:spLocks noChangeArrowheads="1"/>
          </p:cNvSpPr>
          <p:nvPr/>
        </p:nvSpPr>
        <p:spPr>
          <a:xfrm>
            <a:off x="1387310" y="2078182"/>
            <a:ext cx="7756690" cy="53570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300" b="1" dirty="0">
                <a:solidFill>
                  <a:srgbClr val="003574"/>
                </a:solidFill>
                <a:latin typeface="Verdana" panose="020B0604030504040204" pitchFamily="34" charset="0"/>
                <a:ea typeface="Verdana" panose="020B0604030504040204" pitchFamily="34" charset="0"/>
                <a:cs typeface="Verdana" panose="020B0604030504040204" pitchFamily="34" charset="0"/>
              </a:rPr>
              <a:t>Contributions – Local Ambulance Committees</a:t>
            </a:r>
            <a:endParaRPr lang="en-AU" sz="2300" b="1" dirty="0">
              <a:solidFill>
                <a:srgbClr val="00357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a:extLst>
              <a:ext uri="{FF2B5EF4-FFF2-40B4-BE49-F238E27FC236}">
                <a16:creationId xmlns:a16="http://schemas.microsoft.com/office/drawing/2014/main" id="{579FC372-FE20-3C41-9954-9F7DFDB8021D}"/>
              </a:ext>
            </a:extLst>
          </p:cNvPr>
          <p:cNvSpPr txBox="1">
            <a:spLocks noChangeArrowheads="1"/>
          </p:cNvSpPr>
          <p:nvPr/>
        </p:nvSpPr>
        <p:spPr>
          <a:xfrm>
            <a:off x="1487055" y="2613891"/>
            <a:ext cx="7352145" cy="683491"/>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Font typeface="Arial" panose="020B0604020202020204" pitchFamily="34" charset="0"/>
              <a:buChar char="•"/>
            </a:pP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These currently range from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$50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to</a:t>
            </a:r>
            <a:r>
              <a:rPr lang="en-AU" sz="1800" dirty="0">
                <a:latin typeface="Verdana" panose="020B0604030504040204" pitchFamily="34" charset="0"/>
                <a:ea typeface="Verdana" panose="020B0604030504040204" pitchFamily="34" charset="0"/>
                <a:cs typeface="Verdana" panose="020B0604030504040204" pitchFamily="34" charset="0"/>
              </a:rPr>
              <a:t>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$5000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and have increased to over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$40,000 </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over the past </a:t>
            </a:r>
            <a:r>
              <a:rPr lang="en-AU" sz="1800" dirty="0">
                <a:solidFill>
                  <a:srgbClr val="D97227"/>
                </a:solidFill>
                <a:latin typeface="Verdana" panose="020B0604030504040204" pitchFamily="34" charset="0"/>
                <a:ea typeface="Verdana" panose="020B0604030504040204" pitchFamily="34" charset="0"/>
                <a:cs typeface="Verdana" panose="020B0604030504040204" pitchFamily="34" charset="0"/>
              </a:rPr>
              <a:t>15</a:t>
            </a:r>
            <a:r>
              <a:rPr lang="en-AU" sz="1800" dirty="0">
                <a:solidFill>
                  <a:srgbClr val="003574"/>
                </a:solidFill>
                <a:latin typeface="Verdana" panose="020B0604030504040204" pitchFamily="34" charset="0"/>
                <a:ea typeface="Verdana" panose="020B0604030504040204" pitchFamily="34" charset="0"/>
                <a:cs typeface="Verdana" panose="020B0604030504040204" pitchFamily="34" charset="0"/>
              </a:rPr>
              <a:t> years.</a:t>
            </a:r>
          </a:p>
        </p:txBody>
      </p:sp>
      <p:graphicFrame>
        <p:nvGraphicFramePr>
          <p:cNvPr id="6" name="Chart 5">
            <a:extLst>
              <a:ext uri="{FF2B5EF4-FFF2-40B4-BE49-F238E27FC236}">
                <a16:creationId xmlns:a16="http://schemas.microsoft.com/office/drawing/2014/main" id="{00000000-0008-0000-0100-000004000000}"/>
              </a:ext>
            </a:extLst>
          </p:cNvPr>
          <p:cNvGraphicFramePr>
            <a:graphicFrameLocks/>
          </p:cNvGraphicFramePr>
          <p:nvPr>
            <p:extLst/>
          </p:nvPr>
        </p:nvGraphicFramePr>
        <p:xfrm>
          <a:off x="1754531" y="3528664"/>
          <a:ext cx="5634938" cy="31553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933484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1262</TotalTime>
  <Words>588</Words>
  <Application>Microsoft Office PowerPoint</Application>
  <PresentationFormat>On-screen Show (4:3)</PresentationFormat>
  <Paragraphs>79</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Philippe Vipathkun</dc:creator>
  <cp:lastModifiedBy>Althea Cleland</cp:lastModifiedBy>
  <cp:revision>20</cp:revision>
  <dcterms:created xsi:type="dcterms:W3CDTF">2019-03-07T04:07:22Z</dcterms:created>
  <dcterms:modified xsi:type="dcterms:W3CDTF">2019-12-02T09:54:56Z</dcterms:modified>
</cp:coreProperties>
</file>